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50" r:id="rId1"/>
    <p:sldMasterId id="2147483651" r:id="rId2"/>
    <p:sldMasterId id="2147483652" r:id="rId3"/>
  </p:sldMasterIdLst>
  <p:notesMasterIdLst>
    <p:notesMasterId r:id="rId6"/>
  </p:notesMasterIdLst>
  <p:handoutMasterIdLst>
    <p:handoutMasterId r:id="rId7"/>
  </p:handoutMasterIdLst>
  <p:sldIdLst>
    <p:sldId id="261" r:id="rId4"/>
    <p:sldId id="260" r:id="rId5"/>
  </p:sldIdLst>
  <p:sldSz cx="10440988" cy="72009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504017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0803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12052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16069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520086" algn="l" defTabSz="1008035" rtl="0" eaLnBrk="1" latinLnBrk="0" hangingPunct="1"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3024104" algn="l" defTabSz="1008035" rtl="0" eaLnBrk="1" latinLnBrk="0" hangingPunct="1"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528121" algn="l" defTabSz="1008035" rtl="0" eaLnBrk="1" latinLnBrk="0" hangingPunct="1"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4032138" algn="l" defTabSz="1008035" rtl="0" eaLnBrk="1" latinLnBrk="0" hangingPunct="1">
      <a:defRPr kern="1200" baseline="-250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LE Matthieu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99"/>
    <a:srgbClr val="80BA27"/>
    <a:srgbClr val="58B800"/>
    <a:srgbClr val="83C937"/>
    <a:srgbClr val="008E96"/>
    <a:srgbClr val="00A8B4"/>
    <a:srgbClr val="2EB7C1"/>
    <a:srgbClr val="D29960"/>
    <a:srgbClr val="A46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8741" autoAdjust="0"/>
  </p:normalViewPr>
  <p:slideViewPr>
    <p:cSldViewPr>
      <p:cViewPr>
        <p:scale>
          <a:sx n="165" d="100"/>
          <a:sy n="165" d="100"/>
        </p:scale>
        <p:origin x="101" y="-3278"/>
      </p:cViewPr>
      <p:guideLst>
        <p:guide orient="horz" pos="2268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9" y="9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009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9" y="943009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EF9753B7-9F59-4329-ABF9-082046B5D7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6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9" y="9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4538"/>
            <a:ext cx="53975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13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09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9" y="9430097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61" rIns="92117" bIns="46061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9C2439D-6E5D-4F92-B746-3167B6941F0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5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401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080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120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1606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520086" algn="l" defTabSz="5040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5040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5040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5040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439D-6E5D-4F92-B746-3167B6941F0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78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439D-6E5D-4F92-B746-3167B6941F0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195" y="576115"/>
            <a:ext cx="7153283" cy="1285343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l"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7195" y="2088282"/>
            <a:ext cx="7308692" cy="1840230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 algn="l">
              <a:buNone/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 algn="ctr">
              <a:buNone/>
              <a:defRPr/>
            </a:lvl2pPr>
            <a:lvl3pPr marL="1008035" indent="0" algn="ctr">
              <a:buNone/>
              <a:defRPr/>
            </a:lvl3pPr>
            <a:lvl4pPr marL="1512052" indent="0" algn="ctr">
              <a:buNone/>
              <a:defRPr/>
            </a:lvl4pPr>
            <a:lvl5pPr marL="2016069" indent="0" algn="ctr">
              <a:buNone/>
              <a:defRPr/>
            </a:lvl5pPr>
            <a:lvl6pPr marL="2520086" indent="0" algn="ctr">
              <a:buNone/>
              <a:defRPr/>
            </a:lvl6pPr>
            <a:lvl7pPr marL="3024104" indent="0" algn="ctr">
              <a:buNone/>
              <a:defRPr/>
            </a:lvl7pPr>
            <a:lvl8pPr marL="3528121" indent="0" algn="ctr">
              <a:buNone/>
              <a:defRPr/>
            </a:lvl8pPr>
            <a:lvl9pPr marL="4032138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l">
              <a:defRPr sz="22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2138" y="286705"/>
            <a:ext cx="5836802" cy="6145769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050" y="1506858"/>
            <a:ext cx="3435013" cy="4925616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l">
              <a:defRPr sz="22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1680213"/>
            <a:ext cx="9396889" cy="475226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9716" y="288373"/>
            <a:ext cx="2349222" cy="614410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288373"/>
            <a:ext cx="6873650" cy="614410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3074" y="2236949"/>
            <a:ext cx="8874840" cy="1543526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6148" y="4080510"/>
            <a:ext cx="7308692" cy="1840230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 algn="ctr">
              <a:buNone/>
              <a:defRPr/>
            </a:lvl1pPr>
            <a:lvl2pPr marL="504017" indent="0" algn="ctr">
              <a:buNone/>
              <a:defRPr/>
            </a:lvl2pPr>
            <a:lvl3pPr marL="1008035" indent="0" algn="ctr">
              <a:buNone/>
              <a:defRPr/>
            </a:lvl3pPr>
            <a:lvl4pPr marL="1512052" indent="0" algn="ctr">
              <a:buNone/>
              <a:defRPr/>
            </a:lvl4pPr>
            <a:lvl5pPr marL="2016069" indent="0" algn="ctr">
              <a:buNone/>
              <a:defRPr/>
            </a:lvl5pPr>
            <a:lvl6pPr marL="2520086" indent="0" algn="ctr">
              <a:buNone/>
              <a:defRPr/>
            </a:lvl6pPr>
            <a:lvl7pPr marL="3024104" indent="0" algn="ctr">
              <a:buNone/>
              <a:defRPr/>
            </a:lvl7pPr>
            <a:lvl8pPr marL="3528121" indent="0" algn="ctr">
              <a:buNone/>
              <a:defRPr/>
            </a:lvl8pPr>
            <a:lvl9pPr marL="4032138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861" y="500506"/>
            <a:ext cx="9396889" cy="756084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l">
              <a:defRPr sz="4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50" y="1483418"/>
            <a:ext cx="9396889" cy="4949056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2000">
                <a:solidFill>
                  <a:srgbClr val="009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766" y="4627248"/>
            <a:ext cx="8874840" cy="1430179"/>
          </a:xfrm>
          <a:prstGeom prst="rect">
            <a:avLst/>
          </a:prstGeom>
        </p:spPr>
        <p:txBody>
          <a:bodyPr vert="horz" lIns="100803" tIns="50402" rIns="100803" bIns="50402" anchor="t"/>
          <a:lstStyle>
            <a:lvl1pPr algn="l">
              <a:defRPr sz="4400" b="1" cap="all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2200"/>
            </a:lvl1pPr>
            <a:lvl2pPr marL="504017" indent="0">
              <a:buNone/>
              <a:defRPr sz="2000"/>
            </a:lvl2pPr>
            <a:lvl3pPr marL="1008035" indent="0">
              <a:buNone/>
              <a:defRPr sz="1800"/>
            </a:lvl3pPr>
            <a:lvl4pPr marL="1512052" indent="0">
              <a:buNone/>
              <a:defRPr sz="1500"/>
            </a:lvl4pPr>
            <a:lvl5pPr marL="2016069" indent="0">
              <a:buNone/>
              <a:defRPr sz="1500"/>
            </a:lvl5pPr>
            <a:lvl6pPr marL="2520086" indent="0">
              <a:buNone/>
              <a:defRPr sz="1500"/>
            </a:lvl6pPr>
            <a:lvl7pPr marL="3024104" indent="0">
              <a:buNone/>
              <a:defRPr sz="1500"/>
            </a:lvl7pPr>
            <a:lvl8pPr marL="3528121" indent="0">
              <a:buNone/>
              <a:defRPr sz="1500"/>
            </a:lvl8pPr>
            <a:lvl9pPr marL="4032138" indent="0">
              <a:buNone/>
              <a:defRPr sz="15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2050" y="1680213"/>
            <a:ext cx="4611436" cy="4752261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7502" y="1680213"/>
            <a:ext cx="4611436" cy="4752261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49" y="1611869"/>
            <a:ext cx="4613250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49" y="2283619"/>
            <a:ext cx="4613250" cy="4148852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03878" y="1611869"/>
            <a:ext cx="4615062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78" y="2283619"/>
            <a:ext cx="4615062" cy="4148852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503768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974" y="1152178"/>
            <a:ext cx="4613250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49" y="1872258"/>
            <a:ext cx="4613250" cy="4560213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64510" y="1152178"/>
            <a:ext cx="4615062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64510" y="1872258"/>
            <a:ext cx="4615062" cy="4560213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l">
              <a:defRPr sz="22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2138" y="286705"/>
            <a:ext cx="5836802" cy="6145769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050" y="1506858"/>
            <a:ext cx="3435013" cy="4925616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l">
              <a:defRPr sz="2200" b="1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1680213"/>
            <a:ext cx="9396889" cy="475226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9716" y="288373"/>
            <a:ext cx="2349222" cy="614410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288373"/>
            <a:ext cx="6873650" cy="6144101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2738" y="2236949"/>
            <a:ext cx="7315177" cy="909853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l">
              <a:defRPr sz="4400" b="1">
                <a:solidFill>
                  <a:srgbClr val="009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42736" y="3298016"/>
            <a:ext cx="7308692" cy="1840230"/>
          </a:xfrm>
          <a:prstGeom prst="rect">
            <a:avLst/>
          </a:prstGeom>
        </p:spPr>
        <p:txBody>
          <a:bodyPr vert="horz" lIns="100803" tIns="50402" rIns="100803" bIns="50402"/>
          <a:lstStyle>
            <a:lvl1pPr marL="0" indent="0" algn="l">
              <a:buNone/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 algn="ctr">
              <a:buNone/>
              <a:defRPr/>
            </a:lvl2pPr>
            <a:lvl3pPr marL="1008035" indent="0" algn="ctr">
              <a:buNone/>
              <a:defRPr/>
            </a:lvl3pPr>
            <a:lvl4pPr marL="1512052" indent="0" algn="ctr">
              <a:buNone/>
              <a:defRPr/>
            </a:lvl4pPr>
            <a:lvl5pPr marL="2016069" indent="0" algn="ctr">
              <a:buNone/>
              <a:defRPr/>
            </a:lvl5pPr>
            <a:lvl6pPr marL="2520086" indent="0" algn="ctr">
              <a:buNone/>
              <a:defRPr/>
            </a:lvl6pPr>
            <a:lvl7pPr marL="3024104" indent="0" algn="ctr">
              <a:buNone/>
              <a:defRPr/>
            </a:lvl7pPr>
            <a:lvl8pPr marL="3528121" indent="0" algn="ctr">
              <a:buNone/>
              <a:defRPr/>
            </a:lvl8pPr>
            <a:lvl9pPr marL="4032138" indent="0" algn="ctr">
              <a:buNone/>
              <a:defRPr/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50" y="1680213"/>
            <a:ext cx="9396889" cy="4752261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766" y="4627248"/>
            <a:ext cx="8874840" cy="1430179"/>
          </a:xfrm>
          <a:prstGeom prst="rect">
            <a:avLst/>
          </a:prstGeom>
        </p:spPr>
        <p:txBody>
          <a:bodyPr vert="horz" lIns="100803" tIns="50402" rIns="100803" bIns="50402" anchor="t"/>
          <a:lstStyle>
            <a:lvl1pPr algn="l">
              <a:defRPr sz="4400" b="1" cap="all"/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2200"/>
            </a:lvl1pPr>
            <a:lvl2pPr marL="504017" indent="0">
              <a:buNone/>
              <a:defRPr sz="2000"/>
            </a:lvl2pPr>
            <a:lvl3pPr marL="1008035" indent="0">
              <a:buNone/>
              <a:defRPr sz="1800"/>
            </a:lvl3pPr>
            <a:lvl4pPr marL="1512052" indent="0">
              <a:buNone/>
              <a:defRPr sz="1500"/>
            </a:lvl4pPr>
            <a:lvl5pPr marL="2016069" indent="0">
              <a:buNone/>
              <a:defRPr sz="1500"/>
            </a:lvl5pPr>
            <a:lvl6pPr marL="2520086" indent="0">
              <a:buNone/>
              <a:defRPr sz="1500"/>
            </a:lvl6pPr>
            <a:lvl7pPr marL="3024104" indent="0">
              <a:buNone/>
              <a:defRPr sz="1500"/>
            </a:lvl7pPr>
            <a:lvl8pPr marL="3528121" indent="0">
              <a:buNone/>
              <a:defRPr sz="1500"/>
            </a:lvl8pPr>
            <a:lvl9pPr marL="4032138" indent="0">
              <a:buNone/>
              <a:defRPr sz="15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2050" y="1680213"/>
            <a:ext cx="4611436" cy="4752261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7502" y="1680213"/>
            <a:ext cx="4611436" cy="4752261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503768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974" y="1152178"/>
            <a:ext cx="4613250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49" y="1872258"/>
            <a:ext cx="4613250" cy="4560213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64510" y="1152178"/>
            <a:ext cx="4615062" cy="671750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marL="0" indent="0">
              <a:buNone/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64510" y="1872258"/>
            <a:ext cx="4615062" cy="4560213"/>
          </a:xfrm>
          <a:prstGeom prst="rect">
            <a:avLst/>
          </a:prstGeom>
        </p:spPr>
        <p:txBody>
          <a:bodyPr vert="horz" lIns="100803" tIns="50402" rIns="100803" bIns="50402"/>
          <a:lstStyle>
            <a:lvl1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/>
          <a:lstStyle/>
          <a:p>
            <a:r>
              <a:rPr lang="en-US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401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803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205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606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8013" indent="-378013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9028" indent="-315011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60043" indent="-252009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3pPr>
      <a:lvl4pPr marL="1764060" indent="-252009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68078" indent="-25200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72095" indent="-25200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276112" indent="-25200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780130" indent="-25200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284147" indent="-25200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ercle haut pw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6313" cy="29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bandeau bas pw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7" y="6495812"/>
            <a:ext cx="9413203" cy="7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401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80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20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606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8013" indent="-378013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9028" indent="-315011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60043" indent="-252009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3pPr>
      <a:lvl4pPr marL="1764060" indent="-252009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68078" indent="-252009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72095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276112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780130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284147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bandeau bas pw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0" y="6487477"/>
            <a:ext cx="9525588" cy="7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697879" y="1256824"/>
            <a:ext cx="7729231" cy="0"/>
          </a:xfrm>
          <a:prstGeom prst="line">
            <a:avLst/>
          </a:prstGeom>
          <a:noFill/>
          <a:ln w="19050">
            <a:solidFill>
              <a:srgbClr val="009139"/>
            </a:solidFill>
            <a:round/>
            <a:headEnd/>
            <a:tailEnd/>
          </a:ln>
          <a:effectLst/>
        </p:spPr>
        <p:txBody>
          <a:bodyPr lIns="100803" tIns="50402" rIns="100803" bIns="50402"/>
          <a:lstStyle/>
          <a:p>
            <a:pPr>
              <a:defRPr/>
            </a:pPr>
            <a:endParaRPr lang="fr-FR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401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80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20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606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8013" indent="-378013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9028" indent="-315011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60043" indent="-252009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3pPr>
      <a:lvl4pPr marL="1764060" indent="-252009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68078" indent="-252009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72095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276112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780130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284147" indent="-25200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vivea.fr/hapi/Logo/DowloadLogo/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extranet.vivea.fr/hapi/Logo/DowloadLogo/9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://www.ocapiat.fr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 descr="Ile de France triple logos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2" name="AutoShape 14" descr="Ile de France triple logos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10B2F28-3396-E098-02F6-6CC5C84C1319}"/>
              </a:ext>
            </a:extLst>
          </p:cNvPr>
          <p:cNvGrpSpPr/>
          <p:nvPr/>
        </p:nvGrpSpPr>
        <p:grpSpPr>
          <a:xfrm>
            <a:off x="5298" y="0"/>
            <a:ext cx="5226776" cy="7253083"/>
            <a:chOff x="5214212" y="-31619"/>
            <a:chExt cx="5226776" cy="72325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1E0515-0848-0210-B5ED-A3D8969B18A0}"/>
                </a:ext>
              </a:extLst>
            </p:cNvPr>
            <p:cNvSpPr/>
            <p:nvPr/>
          </p:nvSpPr>
          <p:spPr bwMode="auto">
            <a:xfrm>
              <a:off x="5214212" y="-31619"/>
              <a:ext cx="5226776" cy="7232519"/>
            </a:xfrm>
            <a:prstGeom prst="rect">
              <a:avLst/>
            </a:prstGeom>
            <a:solidFill>
              <a:srgbClr val="008E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761120-FA90-E149-0500-012A523FF7D0}"/>
                </a:ext>
              </a:extLst>
            </p:cNvPr>
            <p:cNvSpPr/>
            <p:nvPr/>
          </p:nvSpPr>
          <p:spPr bwMode="auto">
            <a:xfrm>
              <a:off x="5477661" y="2407478"/>
              <a:ext cx="2054788" cy="4332206"/>
            </a:xfrm>
            <a:prstGeom prst="rect">
              <a:avLst/>
            </a:prstGeom>
            <a:solidFill>
              <a:srgbClr val="83C937">
                <a:alpha val="7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5FC6006-E1F8-C256-4FDE-F5736335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2851" y="6108299"/>
              <a:ext cx="18708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fr-FR" sz="800" baseline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Formation conçue  par la Chambre d’agriculture de Région Ile-de-France</a:t>
              </a:r>
            </a:p>
          </p:txBody>
        </p:sp>
        <p:pic>
          <p:nvPicPr>
            <p:cNvPr id="15" name="Image 14" descr="Une image contenant texte, Police, affiche, Graphique&#10;&#10;Description générée automatiquement">
              <a:extLst>
                <a:ext uri="{FF2B5EF4-FFF2-40B4-BE49-F238E27FC236}">
                  <a16:creationId xmlns:a16="http://schemas.microsoft.com/office/drawing/2014/main" id="{77B30FB5-A105-283B-DFE9-4A2C5173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1941" y="5657245"/>
              <a:ext cx="1054516" cy="1082439"/>
            </a:xfrm>
            <a:prstGeom prst="rect">
              <a:avLst/>
            </a:prstGeom>
          </p:spPr>
        </p:pic>
        <p:sp>
          <p:nvSpPr>
            <p:cNvPr id="17" name="Titre 4">
              <a:extLst>
                <a:ext uri="{FF2B5EF4-FFF2-40B4-BE49-F238E27FC236}">
                  <a16:creationId xmlns:a16="http://schemas.microsoft.com/office/drawing/2014/main" id="{F3C6E404-3BED-65BE-2984-E1C05F4EB674}"/>
                </a:ext>
              </a:extLst>
            </p:cNvPr>
            <p:cNvSpPr txBox="1">
              <a:spLocks/>
            </p:cNvSpPr>
            <p:nvPr/>
          </p:nvSpPr>
          <p:spPr>
            <a:xfrm>
              <a:off x="5530485" y="2558223"/>
              <a:ext cx="2482453" cy="386454"/>
            </a:xfrm>
            <a:prstGeom prst="rect">
              <a:avLst/>
            </a:prstGeom>
          </p:spPr>
          <p:txBody>
            <a:bodyPr vert="horz" lIns="100803" tIns="50402" rIns="100803" bIns="50402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504017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</a:defRPr>
              </a:lvl6pPr>
              <a:lvl7pPr marL="1008035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</a:defRPr>
              </a:lvl7pPr>
              <a:lvl8pPr marL="1512052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</a:defRPr>
              </a:lvl8pPr>
              <a:lvl9pPr marL="2016069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ts val="3000"/>
                </a:spcBef>
                <a:spcAft>
                  <a:spcPts val="3600"/>
                </a:spcAft>
              </a:pPr>
              <a:r>
                <a:rPr lang="fr-FR" sz="2000" kern="0" baseline="0" dirty="0">
                  <a:solidFill>
                    <a:schemeClr val="bg1"/>
                  </a:solidFill>
                  <a:latin typeface="Barlow Condensed" panose="00000506000000000000" pitchFamily="2" charset="0"/>
                  <a:cs typeface="Calibri" pitchFamily="34" charset="0"/>
                </a:rPr>
                <a:t>CONTACT</a:t>
              </a:r>
              <a:r>
                <a:rPr lang="fr-FR" sz="2000" kern="0" baseline="0" dirty="0">
                  <a:solidFill>
                    <a:srgbClr val="00A8B4"/>
                  </a:solidFill>
                  <a:latin typeface="Barlow Condensed" panose="00000506000000000000" pitchFamily="2" charset="0"/>
                  <a:cs typeface="Calibri" pitchFamily="34" charset="0"/>
                </a:rPr>
                <a:t> </a:t>
              </a:r>
              <a:endParaRPr lang="fr-FR" sz="2000" i="1" kern="0" baseline="0" dirty="0">
                <a:solidFill>
                  <a:srgbClr val="00A8B4"/>
                </a:solidFill>
                <a:latin typeface="+mj-lt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BCF1A76-2673-3554-014B-990820202B27}"/>
              </a:ext>
            </a:extLst>
          </p:cNvPr>
          <p:cNvSpPr txBox="1"/>
          <p:nvPr/>
        </p:nvSpPr>
        <p:spPr>
          <a:xfrm>
            <a:off x="5580534" y="5549191"/>
            <a:ext cx="2808312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pic>
        <p:nvPicPr>
          <p:cNvPr id="6" name="Image 5" descr="Une image contenant texte, personne, habits, homme&#10;&#10;Description générée automatiquement">
            <a:extLst>
              <a:ext uri="{FF2B5EF4-FFF2-40B4-BE49-F238E27FC236}">
                <a16:creationId xmlns:a16="http://schemas.microsoft.com/office/drawing/2014/main" id="{CAC965C3-AF17-E879-D022-BCD1F805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494" y="0"/>
            <a:ext cx="5220494" cy="720090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3ACED70-B712-10A6-3D56-94DF1E74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47" y="3044183"/>
            <a:ext cx="18145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 tout renseignement, </a:t>
            </a:r>
            <a:b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contactez la responsable de stage : </a:t>
            </a:r>
          </a:p>
          <a:p>
            <a: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CLIQUET</a:t>
            </a:r>
            <a:b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06 72 76 07 41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15D164D-C38E-D286-7134-42FB6613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58" y="4249102"/>
            <a:ext cx="1814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Scannez pour vous inscrire 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C510CC-A838-0321-9FC5-0AC5D87F8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53" y="4464546"/>
            <a:ext cx="1060265" cy="10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05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8844C-44E1-F3DC-60B3-D4830F6AD27C}"/>
              </a:ext>
            </a:extLst>
          </p:cNvPr>
          <p:cNvSpPr/>
          <p:nvPr/>
        </p:nvSpPr>
        <p:spPr bwMode="auto">
          <a:xfrm>
            <a:off x="-10496" y="-31619"/>
            <a:ext cx="2742579" cy="7232519"/>
          </a:xfrm>
          <a:prstGeom prst="rect">
            <a:avLst/>
          </a:prstGeom>
          <a:solidFill>
            <a:srgbClr val="ECA42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>
              <a:ln>
                <a:noFill/>
              </a:ln>
              <a:solidFill>
                <a:srgbClr val="ECA420"/>
              </a:solidFill>
              <a:effectLst/>
              <a:latin typeface="Arial" charset="0"/>
            </a:endParaRPr>
          </a:p>
        </p:txBody>
      </p:sp>
      <p:sp>
        <p:nvSpPr>
          <p:cNvPr id="2060" name="AutoShape 12" descr="Ile de France triple logos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2" name="AutoShape 14" descr="Ile de France triple logos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itre 4">
            <a:extLst>
              <a:ext uri="{FF2B5EF4-FFF2-40B4-BE49-F238E27FC236}">
                <a16:creationId xmlns:a16="http://schemas.microsoft.com/office/drawing/2014/main" id="{A912703C-D248-B81B-124B-ECA196D9FDFA}"/>
              </a:ext>
            </a:extLst>
          </p:cNvPr>
          <p:cNvSpPr txBox="1">
            <a:spLocks/>
          </p:cNvSpPr>
          <p:nvPr/>
        </p:nvSpPr>
        <p:spPr>
          <a:xfrm>
            <a:off x="323950" y="909740"/>
            <a:ext cx="1965018" cy="386454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0401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803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205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6069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3000"/>
              </a:spcBef>
              <a:spcAft>
                <a:spcPts val="3600"/>
              </a:spcAft>
            </a:pPr>
            <a:r>
              <a:rPr lang="fr-FR" sz="1000" kern="0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 :</a:t>
            </a:r>
            <a:endParaRPr lang="fr-FR" sz="1000" i="1" kern="0" baseline="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67" name="Titre 4">
            <a:extLst>
              <a:ext uri="{FF2B5EF4-FFF2-40B4-BE49-F238E27FC236}">
                <a16:creationId xmlns:a16="http://schemas.microsoft.com/office/drawing/2014/main" id="{AC54068B-F1BC-CEF5-0A7F-D3016D5FAA50}"/>
              </a:ext>
            </a:extLst>
          </p:cNvPr>
          <p:cNvSpPr txBox="1">
            <a:spLocks/>
          </p:cNvSpPr>
          <p:nvPr/>
        </p:nvSpPr>
        <p:spPr>
          <a:xfrm>
            <a:off x="3005455" y="89726"/>
            <a:ext cx="2390772" cy="918436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0401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803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205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6069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3000"/>
              </a:spcBef>
              <a:spcAft>
                <a:spcPts val="3600"/>
              </a:spcAft>
            </a:pPr>
            <a:r>
              <a:rPr lang="fr-FR" sz="1000" kern="0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INTERVENANTS </a:t>
            </a:r>
            <a:r>
              <a:rPr lang="fr-FR" sz="1000" kern="0" baseline="0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r-FR" sz="1000" kern="0" baseline="0" dirty="0">
                <a:solidFill>
                  <a:srgbClr val="EA630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070" name="Rectangle 4">
            <a:extLst>
              <a:ext uri="{FF2B5EF4-FFF2-40B4-BE49-F238E27FC236}">
                <a16:creationId xmlns:a16="http://schemas.microsoft.com/office/drawing/2014/main" id="{89C4F249-B34E-B00B-9A18-7135A75B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586" y="332795"/>
            <a:ext cx="2208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0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Alice CLIQUET, </a:t>
            </a: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conseillère de gestion, </a:t>
            </a:r>
          </a:p>
          <a:p>
            <a:pPr algn="just"/>
            <a:r>
              <a:rPr lang="fr-FR" sz="10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Frédérique MILLOT, </a:t>
            </a: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Resp. d’Equipe Stratégie d’Entreprises – CARIDF</a:t>
            </a:r>
          </a:p>
          <a:p>
            <a:pPr algn="just"/>
            <a:r>
              <a:rPr lang="fr-FR" sz="10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Sophie FAUCHER, </a:t>
            </a: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Chargée de mission juridique – CARIDF</a:t>
            </a:r>
          </a:p>
          <a:p>
            <a:pPr algn="just"/>
            <a:r>
              <a:rPr lang="fr-FR" sz="10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Alexandre SIGURE</a:t>
            </a: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FR" sz="10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Fiscalite</a:t>
            </a:r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10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Christophe LELONG</a:t>
            </a: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MSA</a:t>
            </a:r>
          </a:p>
        </p:txBody>
      </p:sp>
      <p:cxnSp>
        <p:nvCxnSpPr>
          <p:cNvPr id="2073" name="Connecteur droit 2072">
            <a:extLst>
              <a:ext uri="{FF2B5EF4-FFF2-40B4-BE49-F238E27FC236}">
                <a16:creationId xmlns:a16="http://schemas.microsoft.com/office/drawing/2014/main" id="{0A1C072B-A9F3-E36D-9377-AA7F0E9955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910947" y="288082"/>
            <a:ext cx="5291" cy="13666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A8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6F65910-9202-95BE-41FD-536BA083D04F}"/>
              </a:ext>
            </a:extLst>
          </p:cNvPr>
          <p:cNvCxnSpPr>
            <a:cxnSpLocks/>
          </p:cNvCxnSpPr>
          <p:nvPr/>
        </p:nvCxnSpPr>
        <p:spPr bwMode="auto">
          <a:xfrm>
            <a:off x="453835" y="1512218"/>
            <a:ext cx="0" cy="4973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BF4ECB97-E2EF-FDE1-A5E2-8F218F1CF898}"/>
              </a:ext>
            </a:extLst>
          </p:cNvPr>
          <p:cNvSpPr/>
          <p:nvPr/>
        </p:nvSpPr>
        <p:spPr bwMode="auto">
          <a:xfrm>
            <a:off x="343920" y="1382897"/>
            <a:ext cx="205629" cy="20562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2EB7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tre 4">
            <a:extLst>
              <a:ext uri="{FF2B5EF4-FFF2-40B4-BE49-F238E27FC236}">
                <a16:creationId xmlns:a16="http://schemas.microsoft.com/office/drawing/2014/main" id="{B6C6A496-7027-21EF-6E18-803D5279AB3D}"/>
              </a:ext>
            </a:extLst>
          </p:cNvPr>
          <p:cNvSpPr txBox="1">
            <a:spLocks/>
          </p:cNvSpPr>
          <p:nvPr/>
        </p:nvSpPr>
        <p:spPr>
          <a:xfrm>
            <a:off x="2846557" y="2007519"/>
            <a:ext cx="2390772" cy="363309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0401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803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205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6069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3000"/>
              </a:spcBef>
              <a:spcAft>
                <a:spcPts val="3600"/>
              </a:spcAft>
            </a:pPr>
            <a:r>
              <a:rPr lang="fr-FR" sz="1000" kern="0" baseline="0" dirty="0">
                <a:solidFill>
                  <a:srgbClr val="00A8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OBJECTIFS DE LA FORMATION</a:t>
            </a:r>
          </a:p>
        </p:txBody>
      </p:sp>
      <p:sp>
        <p:nvSpPr>
          <p:cNvPr id="33" name="Titre 4">
            <a:extLst>
              <a:ext uri="{FF2B5EF4-FFF2-40B4-BE49-F238E27FC236}">
                <a16:creationId xmlns:a16="http://schemas.microsoft.com/office/drawing/2014/main" id="{E73D15CF-4C67-42CF-AC36-5A75A6E560DD}"/>
              </a:ext>
            </a:extLst>
          </p:cNvPr>
          <p:cNvSpPr txBox="1">
            <a:spLocks/>
          </p:cNvSpPr>
          <p:nvPr/>
        </p:nvSpPr>
        <p:spPr>
          <a:xfrm>
            <a:off x="187325" y="46528"/>
            <a:ext cx="2482453" cy="386454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0401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803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205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6069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3000"/>
              </a:spcBef>
              <a:spcAft>
                <a:spcPts val="3600"/>
              </a:spcAft>
            </a:pPr>
            <a:r>
              <a:rPr lang="fr-FR" sz="2000" kern="0" baseline="0" dirty="0">
                <a:solidFill>
                  <a:srgbClr val="00A8B4"/>
                </a:solidFill>
                <a:latin typeface="Barlow Condensed" panose="00000506000000000000" pitchFamily="2" charset="0"/>
                <a:cs typeface="Calibri" pitchFamily="34" charset="0"/>
              </a:rPr>
              <a:t>ZOOM </a:t>
            </a:r>
            <a:br>
              <a:rPr lang="fr-FR" sz="2000" kern="0" baseline="0" dirty="0">
                <a:solidFill>
                  <a:srgbClr val="00A8B4"/>
                </a:solidFill>
                <a:latin typeface="Barlow Condensed" panose="00000506000000000000" pitchFamily="2" charset="0"/>
                <a:cs typeface="Calibri" pitchFamily="34" charset="0"/>
              </a:rPr>
            </a:br>
            <a:r>
              <a:rPr lang="fr-FR" sz="2000" kern="0" baseline="0" dirty="0">
                <a:solidFill>
                  <a:srgbClr val="00A8B4"/>
                </a:solidFill>
                <a:latin typeface="Barlow Condensed" panose="00000506000000000000" pitchFamily="2" charset="0"/>
                <a:cs typeface="Calibri" pitchFamily="34" charset="0"/>
              </a:rPr>
              <a:t>SUR LA FORMATION </a:t>
            </a:r>
            <a:endParaRPr lang="fr-FR" sz="2000" i="1" kern="0" baseline="0" dirty="0">
              <a:solidFill>
                <a:srgbClr val="00A8B4"/>
              </a:solidFill>
              <a:latin typeface="+mj-lt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B6C813A7-F1E0-C24D-2962-718F19E52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674" y="2258549"/>
            <a:ext cx="22316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Recevoir son relevé de carrière et apprendre à l’interpréter</a:t>
            </a:r>
          </a:p>
          <a:p>
            <a:pPr algn="just"/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Identifier les conséquences d’une transmission non préparée</a:t>
            </a:r>
          </a:p>
          <a:p>
            <a:pPr algn="just"/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Identifier, analyser et évaluer la fiscalité de la transmission</a:t>
            </a:r>
          </a:p>
          <a:p>
            <a:pPr algn="just"/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de cerner la transmission du foncier, des bâtiments, et des droits à produire</a:t>
            </a:r>
          </a:p>
          <a:p>
            <a:pPr algn="just"/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Estimer la valeur de son exploitation</a:t>
            </a:r>
          </a:p>
          <a:p>
            <a:pPr algn="just"/>
            <a:endParaRPr lang="fr-FR" sz="10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Etablir un plan stratégique personnalisé pour mettre en œuvre la transmission</a:t>
            </a:r>
          </a:p>
        </p:txBody>
      </p:sp>
      <p:sp>
        <p:nvSpPr>
          <p:cNvPr id="37" name="Titre 4">
            <a:extLst>
              <a:ext uri="{FF2B5EF4-FFF2-40B4-BE49-F238E27FC236}">
                <a16:creationId xmlns:a16="http://schemas.microsoft.com/office/drawing/2014/main" id="{F7E1ACC1-E1BA-DB05-01E8-D133A37973EA}"/>
              </a:ext>
            </a:extLst>
          </p:cNvPr>
          <p:cNvSpPr txBox="1">
            <a:spLocks/>
          </p:cNvSpPr>
          <p:nvPr/>
        </p:nvSpPr>
        <p:spPr>
          <a:xfrm>
            <a:off x="2940228" y="5516851"/>
            <a:ext cx="2390772" cy="242010"/>
          </a:xfrm>
          <a:prstGeom prst="rect">
            <a:avLst/>
          </a:prstGeom>
        </p:spPr>
        <p:txBody>
          <a:bodyPr vert="horz" lIns="100803" tIns="50402" rIns="100803" bIns="50402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50401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803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205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6069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3000"/>
              </a:spcBef>
              <a:spcAft>
                <a:spcPts val="3600"/>
              </a:spcAft>
            </a:pPr>
            <a:r>
              <a:rPr lang="fr-FR" sz="1000" kern="0" baseline="0" dirty="0">
                <a:solidFill>
                  <a:srgbClr val="2EB7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MOYENS PEDAGOGIQUES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58A05BE-2CA7-9942-A8DD-471B9D76BCE0}"/>
              </a:ext>
            </a:extLst>
          </p:cNvPr>
          <p:cNvSpPr txBox="1"/>
          <p:nvPr/>
        </p:nvSpPr>
        <p:spPr>
          <a:xfrm>
            <a:off x="2879354" y="6208579"/>
            <a:ext cx="812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Tour de table </a:t>
            </a:r>
            <a:endParaRPr lang="fr-FR" sz="8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3EA348B-6260-A541-697A-1E032023B56E}"/>
              </a:ext>
            </a:extLst>
          </p:cNvPr>
          <p:cNvSpPr txBox="1"/>
          <p:nvPr/>
        </p:nvSpPr>
        <p:spPr>
          <a:xfrm>
            <a:off x="3649012" y="6202866"/>
            <a:ext cx="7448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Exercices</a:t>
            </a:r>
            <a:endParaRPr lang="fr-FR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AF221-62AE-EBAD-8CD2-12ED6822F16B}"/>
              </a:ext>
            </a:extLst>
          </p:cNvPr>
          <p:cNvSpPr/>
          <p:nvPr/>
        </p:nvSpPr>
        <p:spPr bwMode="auto">
          <a:xfrm>
            <a:off x="5218740" y="-5605"/>
            <a:ext cx="378018" cy="7200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4017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08035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12052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16069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20086" algn="l" defTabSz="1008035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3024104" algn="l" defTabSz="1008035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528121" algn="l" defTabSz="1008035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4032138" algn="l" defTabSz="1008035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BFCEE4-603F-2552-F9B4-82BCD3FE0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598" y="1168639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baseline="0" dirty="0">
                <a:solidFill>
                  <a:srgbClr val="00A8B4"/>
                </a:solidFill>
                <a:latin typeface="Barlow Condensed" panose="00000506000000000000" pitchFamily="2" charset="0"/>
                <a:ea typeface="Verdana" pitchFamily="34" charset="0"/>
                <a:cs typeface="Calibri" pitchFamily="34" charset="0"/>
              </a:rPr>
              <a:t>DATES, HORAIRES ET LIEUX,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baseline="0" dirty="0">
                <a:solidFill>
                  <a:srgbClr val="00A8B4"/>
                </a:solidFill>
                <a:latin typeface="Barlow Condensed" panose="00000506000000000000" pitchFamily="2" charset="0"/>
                <a:ea typeface="Verdana" pitchFamily="34" charset="0"/>
                <a:cs typeface="Calibri" pitchFamily="34" charset="0"/>
              </a:rPr>
              <a:t>À consulter sur notre site internet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A8B4"/>
              </a:solidFill>
              <a:effectLst/>
              <a:latin typeface="Barlow Condensed" panose="00000506000000000000" pitchFamily="2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3566962-1E40-2EE9-B66B-4022D09B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834" y="326705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A8B4"/>
                </a:solidFill>
                <a:effectLst/>
                <a:latin typeface="Barlow Condensed" panose="00000506000000000000" pitchFamily="2" charset="0"/>
                <a:ea typeface="Verdana" pitchFamily="34" charset="0"/>
                <a:cs typeface="Calibri" pitchFamily="34" charset="0"/>
              </a:rPr>
              <a:t>PUBLIC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A8B4"/>
              </a:solidFill>
              <a:effectLst/>
              <a:latin typeface="Barlow Condensed" panose="00000506000000000000" pitchFamily="2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00365-95E5-EF98-D7EE-51A01CDFEA24}"/>
              </a:ext>
            </a:extLst>
          </p:cNvPr>
          <p:cNvSpPr/>
          <p:nvPr/>
        </p:nvSpPr>
        <p:spPr>
          <a:xfrm>
            <a:off x="5925768" y="2434097"/>
            <a:ext cx="4366481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0" algn="l"/>
                <a:tab pos="180975" algn="l"/>
                <a:tab pos="2238375" algn="r"/>
              </a:tabLst>
            </a:pPr>
            <a:r>
              <a:rPr lang="fr-FR" sz="900" b="1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 de la formation : 900€</a:t>
            </a:r>
            <a:r>
              <a:rPr lang="fr-FR" sz="800" b="1" baseline="0" dirty="0">
                <a:latin typeface="Calibri" pitchFamily="34" charset="0"/>
                <a:ea typeface="Verdana" pitchFamily="34" charset="0"/>
                <a:cs typeface="Calibri" pitchFamily="34" charset="0"/>
              </a:rPr>
              <a:t>	</a:t>
            </a:r>
          </a:p>
          <a:p>
            <a:pPr lvl="0" algn="just">
              <a:tabLst>
                <a:tab pos="0" algn="l"/>
                <a:tab pos="180975" algn="l"/>
                <a:tab pos="2238375" algn="r"/>
              </a:tabLst>
            </a:pPr>
            <a:endParaRPr lang="fr-FR" sz="800" b="1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tabLst>
                <a:tab pos="0" algn="l"/>
                <a:tab pos="180975" algn="l"/>
                <a:tab pos="2238375" algn="r"/>
              </a:tabLst>
            </a:pPr>
            <a:r>
              <a:rPr lang="fr-FR" sz="800" b="1" baseline="0" dirty="0" err="1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Ayant-droits</a:t>
            </a: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VIVEA </a:t>
            </a: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reste à charge 0€ </a:t>
            </a:r>
          </a:p>
          <a:p>
            <a:pPr algn="just">
              <a:tabLst>
                <a:tab pos="2238375" algn="r"/>
              </a:tabLst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Sous réserve d’être à jour de ses cotisations, et qu’il reste un solde à utiliser.</a:t>
            </a:r>
          </a:p>
          <a:p>
            <a:pPr algn="just">
              <a:tabLst>
                <a:tab pos="2238375" algn="r"/>
              </a:tabLst>
            </a:pPr>
            <a:endParaRPr lang="fr-FR" sz="800" b="1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tabLst>
                <a:tab pos="2238375" algn="r"/>
              </a:tabLst>
            </a:pP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Tarif autres publics : 900 €</a:t>
            </a:r>
            <a:endParaRPr lang="fr-FR" sz="800" b="1" i="1" u="sng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spcBef>
                <a:spcPts val="0"/>
              </a:spcBef>
              <a:tabLst>
                <a:tab pos="2238375" algn="r"/>
              </a:tabLst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Salariés agricoles : vous pouvez demander une prise en charge financière (45% du coût de la formation) auprès d’OCAPIAT (dispositif BOOST COMPTENCES). Votre demande de prise en charge doit être faite au plus tôt 2 mois avant le début de la formation et IMPÉRATIVEMENT au plus tard la veille du jour de la formation via votre espace OCAPIAT.</a:t>
            </a:r>
          </a:p>
          <a:p>
            <a:pPr lvl="0"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: </a:t>
            </a: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OCAPIAT</a:t>
            </a: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Tél : 01 40 19 41 20, </a:t>
            </a: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www.ocapiat.fr</a:t>
            </a: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lvl="0" algn="just"/>
            <a:endParaRPr lang="fr-FR" sz="800" b="1" i="1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 defTabSz="540000">
              <a:lnSpc>
                <a:spcPts val="1000"/>
              </a:lnSpc>
            </a:pP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Crédit d’impôt</a:t>
            </a: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(chef d’entreprise) </a:t>
            </a:r>
            <a:r>
              <a:rPr lang="fr-FR" sz="800" i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vous pouvez bénéficier d’un crédit d’impôt d’un montant correspondant au total des heures passées à la formation, multiplié par le taux horaire du SMIC dans la limite de 40 heures par année civile et par entreprise</a:t>
            </a:r>
          </a:p>
          <a:p>
            <a:pPr algn="just" defTabSz="540000">
              <a:lnSpc>
                <a:spcPts val="1000"/>
              </a:lnSpc>
            </a:pPr>
            <a:endParaRPr lang="fr-FR" sz="800" i="1" u="sng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1000"/>
              </a:lnSpc>
            </a:pPr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de remplacement </a:t>
            </a:r>
            <a:r>
              <a:rPr lang="fr-FR" sz="800" i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Le service de remplacement peut mettre à votre disposition un agent de remplacement lors de vos absences. Contact Ouest IDF et petite couronne : 01.39.53.73.94 / Contact 77 : 01.64.79.30.56)</a:t>
            </a:r>
          </a:p>
          <a:p>
            <a:endParaRPr lang="fr-FR" sz="800" b="1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8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 :</a:t>
            </a:r>
          </a:p>
          <a:p>
            <a:pPr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repas et les déplacements sont à la charge des participants. </a:t>
            </a:r>
          </a:p>
          <a:p>
            <a:pPr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attestation de fin de formation vous sera adressée après le stage.</a:t>
            </a:r>
          </a:p>
          <a:p>
            <a:pPr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cas de cessation anticipée de la formation du fait de l'organisme de formation : le contrat est résilié et le règlement de la formation est remboursé au participant en totalité. </a:t>
            </a:r>
          </a:p>
          <a:p>
            <a:pPr algn="just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conditions générales et le règlement intérieur sont disponibles sur demande, auprès du service formation de la Chambre d’agriculture de région Ile-de-France.</a:t>
            </a:r>
            <a:endParaRPr lang="fr-FR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E91B858-C1F3-6FB1-9DEC-284BF8345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391" y="6611629"/>
            <a:ext cx="638044" cy="3385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E2C4697-9E9B-A31F-8484-CF78F7272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467" y="6611629"/>
            <a:ext cx="338555" cy="33855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5FE0544-BC12-30B1-1A6B-D5AB09A62589}"/>
              </a:ext>
            </a:extLst>
          </p:cNvPr>
          <p:cNvGrpSpPr/>
          <p:nvPr/>
        </p:nvGrpSpPr>
        <p:grpSpPr>
          <a:xfrm>
            <a:off x="5379081" y="432982"/>
            <a:ext cx="369210" cy="339617"/>
            <a:chOff x="176383" y="499971"/>
            <a:chExt cx="369210" cy="33961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0A33F0C-A370-B970-F03F-CCD32AE58541}"/>
                </a:ext>
              </a:extLst>
            </p:cNvPr>
            <p:cNvSpPr/>
            <p:nvPr/>
          </p:nvSpPr>
          <p:spPr bwMode="auto">
            <a:xfrm>
              <a:off x="211571" y="499971"/>
              <a:ext cx="334022" cy="326669"/>
            </a:xfrm>
            <a:prstGeom prst="ellipse">
              <a:avLst/>
            </a:prstGeom>
            <a:solidFill>
              <a:srgbClr val="00B05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0C4E14B-B8C5-49BD-85B0-4A2CC86A2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5119" r="22558"/>
            <a:stretch/>
          </p:blipFill>
          <p:spPr>
            <a:xfrm>
              <a:off x="176383" y="499971"/>
              <a:ext cx="314081" cy="33961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73448D9-0F11-CFEA-07D2-E3FE490A8204}"/>
              </a:ext>
            </a:extLst>
          </p:cNvPr>
          <p:cNvGrpSpPr/>
          <p:nvPr/>
        </p:nvGrpSpPr>
        <p:grpSpPr>
          <a:xfrm>
            <a:off x="5438923" y="1359247"/>
            <a:ext cx="334022" cy="326669"/>
            <a:chOff x="165580" y="1401573"/>
            <a:chExt cx="334022" cy="326669"/>
          </a:xfrm>
          <a:solidFill>
            <a:srgbClr val="00B050"/>
          </a:solidFill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273A95C-52EC-9844-F89E-65DEC1BDFB3F}"/>
                </a:ext>
              </a:extLst>
            </p:cNvPr>
            <p:cNvSpPr/>
            <p:nvPr/>
          </p:nvSpPr>
          <p:spPr bwMode="auto">
            <a:xfrm>
              <a:off x="165580" y="1401573"/>
              <a:ext cx="334022" cy="326669"/>
            </a:xfrm>
            <a:prstGeom prst="ellips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E547894-C47D-8462-CA0C-C7A87D49F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32490" y="1473417"/>
              <a:ext cx="182979" cy="182979"/>
            </a:xfrm>
            <a:prstGeom prst="rect">
              <a:avLst/>
            </a:prstGeom>
            <a:grpFill/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E0263336-99FB-E22E-3D1F-1F171EE75080}"/>
              </a:ext>
            </a:extLst>
          </p:cNvPr>
          <p:cNvSpPr txBox="1"/>
          <p:nvPr/>
        </p:nvSpPr>
        <p:spPr>
          <a:xfrm>
            <a:off x="4313740" y="6197153"/>
            <a:ext cx="744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 individuelle</a:t>
            </a:r>
            <a:endParaRPr lang="fr-FR" sz="8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8AF80E6-85E1-A1F4-1D90-7325C9846DC1}"/>
              </a:ext>
            </a:extLst>
          </p:cNvPr>
          <p:cNvSpPr txBox="1"/>
          <p:nvPr/>
        </p:nvSpPr>
        <p:spPr>
          <a:xfrm>
            <a:off x="2882535" y="6780906"/>
            <a:ext cx="7448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Echanges</a:t>
            </a:r>
            <a:endParaRPr lang="fr-FR" sz="800" dirty="0"/>
          </a:p>
        </p:txBody>
      </p:sp>
      <p:pic>
        <p:nvPicPr>
          <p:cNvPr id="26" name="Image 25" descr="Une image contenant Graphique, vert, Police, conception&#10;&#10;Description générée automatiquement">
            <a:extLst>
              <a:ext uri="{FF2B5EF4-FFF2-40B4-BE49-F238E27FC236}">
                <a16:creationId xmlns:a16="http://schemas.microsoft.com/office/drawing/2014/main" id="{BAE2DD52-68BC-AE91-5909-DFA02F161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4465" y="5780578"/>
            <a:ext cx="499120" cy="499120"/>
          </a:xfrm>
          <a:prstGeom prst="rect">
            <a:avLst/>
          </a:prstGeom>
        </p:spPr>
      </p:pic>
      <p:pic>
        <p:nvPicPr>
          <p:cNvPr id="29" name="Image 28" descr="Une image contenant capture d’écran, Graphique, graphisme, Caractère coloré&#10;&#10;Description générée automatiquement">
            <a:extLst>
              <a:ext uri="{FF2B5EF4-FFF2-40B4-BE49-F238E27FC236}">
                <a16:creationId xmlns:a16="http://schemas.microsoft.com/office/drawing/2014/main" id="{DFFF3DDB-A146-1381-9290-E1B745F7C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0341" y="5843217"/>
            <a:ext cx="355104" cy="355104"/>
          </a:xfrm>
          <a:prstGeom prst="rect">
            <a:avLst/>
          </a:prstGeom>
        </p:spPr>
      </p:pic>
      <p:pic>
        <p:nvPicPr>
          <p:cNvPr id="34" name="Image 33" descr="Une image contenant capture d’écran, Graphique, graphisme, Caractère coloré&#10;&#10;Description générée automatiquement">
            <a:extLst>
              <a:ext uri="{FF2B5EF4-FFF2-40B4-BE49-F238E27FC236}">
                <a16:creationId xmlns:a16="http://schemas.microsoft.com/office/drawing/2014/main" id="{688A054B-E7C4-9F03-DEFB-482A191DF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889" y="5841679"/>
            <a:ext cx="355104" cy="355104"/>
          </a:xfrm>
          <a:prstGeom prst="rect">
            <a:avLst/>
          </a:prstGeom>
        </p:spPr>
      </p:pic>
      <p:pic>
        <p:nvPicPr>
          <p:cNvPr id="38" name="Image 37" descr="Une image contenant Graphique, vert, Police, conception&#10;&#10;Description générée automatiquement">
            <a:extLst>
              <a:ext uri="{FF2B5EF4-FFF2-40B4-BE49-F238E27FC236}">
                <a16:creationId xmlns:a16="http://schemas.microsoft.com/office/drawing/2014/main" id="{29B717BD-4B37-F6FC-8125-326C39489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1152" y="6347331"/>
            <a:ext cx="649019" cy="649019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2883F2B9-4F8F-3822-8683-BEDB7D43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55" y="648122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0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Agriculteurs de la région Ile de France de plus de 50 ans.</a:t>
            </a:r>
          </a:p>
          <a:p>
            <a:r>
              <a:rPr lang="fr-FR" sz="1000" b="1" baseline="0" dirty="0" err="1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Pré-requis</a:t>
            </a:r>
            <a:r>
              <a:rPr lang="fr-FR" sz="1000" b="1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</a:t>
            </a:r>
            <a:r>
              <a:rPr lang="fr-FR" sz="10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à moins de 10 ans de la retraite.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F432B-1449-F4F1-B732-CA08675729FE}"/>
              </a:ext>
            </a:extLst>
          </p:cNvPr>
          <p:cNvSpPr txBox="1"/>
          <p:nvPr/>
        </p:nvSpPr>
        <p:spPr>
          <a:xfrm>
            <a:off x="3582666" y="6516257"/>
            <a:ext cx="1618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Quizz, Exposé, Exercice d’application, Etude de cas, Mise en situation, Analyse du relevé de carrière individuel</a:t>
            </a:r>
            <a:endParaRPr lang="fr-FR" sz="8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A775362-E172-D549-5856-BC3D3D4F78CA}"/>
              </a:ext>
            </a:extLst>
          </p:cNvPr>
          <p:cNvSpPr>
            <a:spLocks/>
          </p:cNvSpPr>
          <p:nvPr/>
        </p:nvSpPr>
        <p:spPr bwMode="auto">
          <a:xfrm>
            <a:off x="493228" y="1299291"/>
            <a:ext cx="2121444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à distance : 1h00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Connaître les grandes étapes de la transmission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00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fr-FR" sz="1100" b="1" baseline="30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</a:t>
            </a:r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jour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Créer une dynamique de groupe : Appréhender la transversalité des thématiques lors d’une transmission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d’évaluer la valeur d’entreprise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de décrire les démarches à réaliser et les interlocuteurs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de cerner la transmission du foncier, des bâtiments et des droits à produire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d’effectuer les différentes démarches administratives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Evaluer les acquis et repérer les pistes de suivi</a:t>
            </a:r>
          </a:p>
          <a:p>
            <a:pPr algn="just"/>
            <a:endParaRPr lang="fr-FR" sz="1000" b="1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</a:t>
            </a:r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jour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de mesurer les conséquences fiscales d’un arrêt d’activité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Être capable de faire un état des lieux des biens de son exploitation et d’en écrire les modes de transmissions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00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1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Accompagnement individualisé : 4h00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Réalisation d'un plan d'action pour préparer et mettre en œuvre la transmission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800" baseline="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Évaluer les points clés des étapes de la transmission</a:t>
            </a:r>
          </a:p>
          <a:p>
            <a:pPr algn="just"/>
            <a:endParaRPr lang="fr-FR" sz="1000" baseline="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1000" b="1" baseline="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 des participants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20FC49A-664E-08F9-E419-543CB3CF5BB0}"/>
              </a:ext>
            </a:extLst>
          </p:cNvPr>
          <p:cNvSpPr/>
          <p:nvPr/>
        </p:nvSpPr>
        <p:spPr bwMode="auto">
          <a:xfrm>
            <a:off x="323950" y="2026669"/>
            <a:ext cx="205629" cy="20562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2EB7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A0B8B7B-762C-346F-D135-F06EB88C1E22}"/>
              </a:ext>
            </a:extLst>
          </p:cNvPr>
          <p:cNvSpPr/>
          <p:nvPr/>
        </p:nvSpPr>
        <p:spPr bwMode="auto">
          <a:xfrm>
            <a:off x="334345" y="4042893"/>
            <a:ext cx="205629" cy="20562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2EB7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25552A0-EF82-526F-09A4-ACECA1927C66}"/>
              </a:ext>
            </a:extLst>
          </p:cNvPr>
          <p:cNvSpPr/>
          <p:nvPr/>
        </p:nvSpPr>
        <p:spPr bwMode="auto">
          <a:xfrm>
            <a:off x="334345" y="5195021"/>
            <a:ext cx="205629" cy="20562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2EB7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705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powerpoint_CA77_AB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presentation_powerpoint_CA77_AB</Template>
  <TotalTime>5890</TotalTime>
  <Words>632</Words>
  <Application>Microsoft Office PowerPoint</Application>
  <PresentationFormat>Personnalisé</PresentationFormat>
  <Paragraphs>76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Barlow Condensed</vt:lpstr>
      <vt:lpstr>Calibri</vt:lpstr>
      <vt:lpstr>Roboto</vt:lpstr>
      <vt:lpstr>Verdana</vt:lpstr>
      <vt:lpstr>presentation_powerpoint_CA77_AB</vt:lpstr>
      <vt:lpstr>1_Thème Office</vt:lpstr>
      <vt:lpstr>2_Thème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cglachant</dc:creator>
  <cp:lastModifiedBy>Magali MOREAU</cp:lastModifiedBy>
  <cp:revision>502</cp:revision>
  <cp:lastPrinted>2024-04-16T07:39:06Z</cp:lastPrinted>
  <dcterms:created xsi:type="dcterms:W3CDTF">2011-11-29T13:30:11Z</dcterms:created>
  <dcterms:modified xsi:type="dcterms:W3CDTF">2024-04-23T07:42:46Z</dcterms:modified>
</cp:coreProperties>
</file>